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9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5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8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360" cy="419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360" cy="419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90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2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93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54880" y="1447920"/>
            <a:ext cx="8825040" cy="33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7200" b="0" strike="noStrike" spc="-1" dirty="0" err="1">
                <a:solidFill>
                  <a:srgbClr val="F8F8F8"/>
                </a:solidFill>
                <a:latin typeface="Century Gothic"/>
              </a:rPr>
              <a:t>Micromouse</a:t>
            </a:r>
            <a:r>
              <a:rPr lang="en-GB" sz="7200" b="0" strike="noStrike" spc="-1" dirty="0">
                <a:solidFill>
                  <a:srgbClr val="F8F8F8"/>
                </a:solidFill>
                <a:latin typeface="Century Gothic"/>
              </a:rPr>
              <a:t> in </a:t>
            </a:r>
            <a:r>
              <a:rPr lang="en-GB" sz="7200" b="0" strike="noStrike" spc="-1" dirty="0" err="1">
                <a:solidFill>
                  <a:srgbClr val="F8F8F8"/>
                </a:solidFill>
                <a:latin typeface="Century Gothic"/>
              </a:rPr>
              <a:t>Webots</a:t>
            </a:r>
            <a:endParaRPr lang="en-GB" sz="7200" b="0" strike="noStrike" spc="-1" dirty="0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GB" sz="2000" b="0" strike="noStrike" cap="all" spc="-1">
                <a:solidFill>
                  <a:srgbClr val="999999"/>
                </a:solidFill>
                <a:latin typeface="Century Gothic"/>
              </a:rPr>
              <a:t>COMP 513 – Autonomous agents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GB" sz="2000" b="0" strike="noStrike" cap="all" spc="-1">
                <a:solidFill>
                  <a:srgbClr val="999999"/>
                </a:solidFill>
                <a:latin typeface="Century Gothic"/>
              </a:rPr>
              <a:t>Manos stefanakis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183160" y="241560"/>
            <a:ext cx="2328480" cy="75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200" b="0" strike="noStrike" spc="-1">
                <a:solidFill>
                  <a:srgbClr val="F8F8F8"/>
                </a:solidFill>
                <a:latin typeface="Century Gothic"/>
              </a:rPr>
              <a:t>Webots</a:t>
            </a:r>
            <a:endParaRPr lang="en-GB" sz="42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7149600" y="1190160"/>
            <a:ext cx="4395600" cy="14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FFFFFF"/>
                </a:solidFill>
                <a:latin typeface="Century Gothic"/>
              </a:rPr>
              <a:t>Robot Simulation Software</a:t>
            </a:r>
            <a:endParaRPr lang="en-GB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FFFFFF"/>
                </a:solidFill>
                <a:latin typeface="Century Gothic"/>
              </a:rPr>
              <a:t>Visual 3D environment = World</a:t>
            </a:r>
            <a:endParaRPr lang="en-GB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FFFFFF"/>
                </a:solidFill>
                <a:latin typeface="Century Gothic"/>
              </a:rPr>
              <a:t>Robot Programming = Controller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 dirty="0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55400" y="1170720"/>
            <a:ext cx="5217120" cy="41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FFFFFF"/>
                </a:solidFill>
                <a:latin typeface="Century Gothic"/>
              </a:rPr>
              <a:t>A competition where a small mouse robot solves a 16x16 block maze</a:t>
            </a:r>
            <a:endParaRPr lang="en-GB" sz="1800" b="0" strike="noStrike" spc="-1" dirty="0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Century Gothic"/>
              <a:buAutoNum type="arabicPeriod"/>
            </a:pPr>
            <a:r>
              <a:rPr lang="en-GB" sz="1800" b="0" strike="noStrike" spc="-1" dirty="0">
                <a:solidFill>
                  <a:srgbClr val="FFFFFF"/>
                </a:solidFill>
                <a:latin typeface="Century Gothic"/>
              </a:rPr>
              <a:t>Maze Solving: Moving/searching around for the best path to reach the </a:t>
            </a:r>
            <a:r>
              <a:rPr lang="en-GB" sz="1800" b="0" strike="noStrike" spc="-1" dirty="0" err="1">
                <a:solidFill>
                  <a:srgbClr val="FFFFFF"/>
                </a:solidFill>
                <a:latin typeface="Century Gothic"/>
              </a:rPr>
              <a:t>center</a:t>
            </a:r>
            <a:r>
              <a:rPr lang="en-GB" sz="1800" b="0" strike="noStrike" spc="-1" dirty="0">
                <a:solidFill>
                  <a:srgbClr val="FFFFFF"/>
                </a:solidFill>
                <a:latin typeface="Century Gothic"/>
              </a:rPr>
              <a:t>. Use of searching algorithms to compute shortest path.</a:t>
            </a:r>
            <a:endParaRPr lang="en-GB" sz="1800" b="0" strike="noStrike" spc="-1" dirty="0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Century Gothic"/>
              <a:buAutoNum type="arabicPeriod"/>
            </a:pPr>
            <a:r>
              <a:rPr lang="en-GB" sz="1800" b="0" strike="noStrike" spc="-1" dirty="0">
                <a:solidFill>
                  <a:srgbClr val="FFFFFF"/>
                </a:solidFill>
                <a:latin typeface="Century Gothic"/>
              </a:rPr>
              <a:t>Performance: The shortest path is not always the fastest. Straight lines enable the mouse to accelerate.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933480" y="254880"/>
            <a:ext cx="382068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200" b="0" strike="noStrike" spc="-1" dirty="0" err="1">
                <a:solidFill>
                  <a:srgbClr val="FFFFFF"/>
                </a:solidFill>
                <a:latin typeface="Century Gothic"/>
                <a:ea typeface="DejaVu Sans"/>
              </a:rPr>
              <a:t>Micromouse</a:t>
            </a:r>
            <a:endParaRPr lang="en-GB" sz="4200" b="0" strike="noStrike" spc="-1" dirty="0">
              <a:latin typeface="Arial"/>
            </a:endParaRPr>
          </a:p>
        </p:txBody>
      </p:sp>
      <p:pic>
        <p:nvPicPr>
          <p:cNvPr id="139" name="Picture 15"/>
          <p:cNvPicPr/>
          <p:nvPr/>
        </p:nvPicPr>
        <p:blipFill>
          <a:blip r:embed="rId3"/>
          <a:stretch/>
        </p:blipFill>
        <p:spPr>
          <a:xfrm>
            <a:off x="2602080" y="4086000"/>
            <a:ext cx="3414240" cy="2560680"/>
          </a:xfrm>
          <a:prstGeom prst="rect">
            <a:avLst/>
          </a:prstGeom>
          <a:ln>
            <a:noFill/>
          </a:ln>
        </p:spPr>
      </p:pic>
      <p:pic>
        <p:nvPicPr>
          <p:cNvPr id="140" name="Picture 14"/>
          <p:cNvPicPr/>
          <p:nvPr/>
        </p:nvPicPr>
        <p:blipFill>
          <a:blip r:embed="rId4"/>
          <a:stretch/>
        </p:blipFill>
        <p:spPr>
          <a:xfrm>
            <a:off x="396720" y="4405320"/>
            <a:ext cx="2066400" cy="1921680"/>
          </a:xfrm>
          <a:prstGeom prst="rect">
            <a:avLst/>
          </a:prstGeom>
          <a:ln>
            <a:noFill/>
          </a:ln>
        </p:spPr>
      </p:pic>
      <p:pic>
        <p:nvPicPr>
          <p:cNvPr id="141" name="Picture 17"/>
          <p:cNvPicPr/>
          <p:nvPr/>
        </p:nvPicPr>
        <p:blipFill>
          <a:blip r:embed="rId5"/>
          <a:stretch/>
        </p:blipFill>
        <p:spPr>
          <a:xfrm>
            <a:off x="7819920" y="4353480"/>
            <a:ext cx="4144680" cy="2262240"/>
          </a:xfrm>
          <a:prstGeom prst="rect">
            <a:avLst/>
          </a:prstGeom>
          <a:ln>
            <a:noFill/>
          </a:ln>
        </p:spPr>
      </p:pic>
      <p:pic>
        <p:nvPicPr>
          <p:cNvPr id="142" name="Picture 13"/>
          <p:cNvPicPr/>
          <p:nvPr/>
        </p:nvPicPr>
        <p:blipFill>
          <a:blip r:embed="rId6"/>
          <a:stretch/>
        </p:blipFill>
        <p:spPr>
          <a:xfrm>
            <a:off x="6362280" y="2685960"/>
            <a:ext cx="2262240" cy="226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62120" y="448089"/>
            <a:ext cx="5220028" cy="7850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FFFFFF"/>
                </a:solidFill>
                <a:latin typeface="Century Gothic"/>
              </a:rPr>
              <a:t>How was it built?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015338" y="1323775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</a:rPr>
              <a:t>Using a Demo from </a:t>
            </a:r>
            <a:r>
              <a:rPr lang="en-GB" sz="2000" b="0" strike="noStrike" spc="-1" dirty="0" err="1">
                <a:solidFill>
                  <a:srgbClr val="FFFFFF"/>
                </a:solidFill>
                <a:latin typeface="Century Gothic"/>
              </a:rPr>
              <a:t>Webots</a:t>
            </a: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</a:rPr>
              <a:t> projects called Rats Life</a:t>
            </a:r>
            <a:endParaRPr lang="en-GB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</a:rPr>
              <a:t>Fundamental elements, like the robot, the walls and their handling code, were kept and programmed to serve the </a:t>
            </a:r>
            <a:r>
              <a:rPr lang="en-GB" sz="2000" b="0" strike="noStrike" spc="-1" dirty="0" err="1">
                <a:solidFill>
                  <a:srgbClr val="FFFFFF"/>
                </a:solidFill>
                <a:latin typeface="Century Gothic"/>
              </a:rPr>
              <a:t>Micromouse</a:t>
            </a: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</a:rPr>
              <a:t> project</a:t>
            </a:r>
            <a:endParaRPr lang="en-GB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</a:rPr>
              <a:t>A lot faster than building everything from scratch… as I found out...</a:t>
            </a:r>
            <a:endParaRPr lang="en-GB" sz="2000" b="0" strike="noStrike" spc="-1" dirty="0">
              <a:latin typeface="Arial"/>
            </a:endParaRPr>
          </a:p>
        </p:txBody>
      </p:sp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321793" y="3519609"/>
            <a:ext cx="5660355" cy="2606400"/>
          </a:xfrm>
          <a:prstGeom prst="rect">
            <a:avLst/>
          </a:prstGeom>
          <a:ln>
            <a:noFill/>
          </a:ln>
        </p:spPr>
      </p:pic>
      <p:pic>
        <p:nvPicPr>
          <p:cNvPr id="146" name="Picture 145"/>
          <p:cNvPicPr/>
          <p:nvPr/>
        </p:nvPicPr>
        <p:blipFill>
          <a:blip r:embed="rId3"/>
          <a:stretch/>
        </p:blipFill>
        <p:spPr>
          <a:xfrm>
            <a:off x="6342340" y="3519609"/>
            <a:ext cx="5087539" cy="260640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>
          <a:xfrm>
            <a:off x="2725075" y="3101649"/>
            <a:ext cx="927609" cy="41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1" strike="noStrike" spc="-1" dirty="0">
                <a:solidFill>
                  <a:schemeClr val="bg1"/>
                </a:solidFill>
                <a:latin typeface="Century Gothic" panose="020B0502020202020204" pitchFamily="34" charset="0"/>
              </a:rPr>
              <a:t>FROM</a:t>
            </a:r>
            <a:endParaRPr lang="en-GB" sz="1800" b="1" strike="noStrike" spc="-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8754161" y="3083040"/>
            <a:ext cx="563317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1" strike="noStrike" spc="-1" dirty="0">
                <a:solidFill>
                  <a:schemeClr val="bg1"/>
                </a:solidFill>
                <a:latin typeface="Arial"/>
              </a:rPr>
              <a:t>TO</a:t>
            </a:r>
            <a:endParaRPr lang="en-GB" sz="1800" b="1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200" b="0" strike="noStrike" spc="-1">
                <a:solidFill>
                  <a:srgbClr val="F8F8F8"/>
                </a:solidFill>
                <a:latin typeface="Century Gothic"/>
              </a:rPr>
              <a:t>The Micromouse World</a:t>
            </a:r>
            <a:endParaRPr lang="en-GB" sz="4200" b="0" strike="noStrike" spc="-1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951001" y="1189108"/>
            <a:ext cx="8946000" cy="303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The Robot (E-puck):  </a:t>
            </a:r>
            <a:endParaRPr lang="en-GB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417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Already modelled in </a:t>
            </a:r>
            <a:r>
              <a:rPr lang="en-GB" sz="2000" b="0" strike="noStrike" spc="-1" dirty="0" err="1">
                <a:solidFill>
                  <a:srgbClr val="FFFFFF"/>
                </a:solidFill>
                <a:latin typeface="Century Gothic"/>
                <a:ea typeface="Noto Sans CJK SC"/>
              </a:rPr>
              <a:t>Webots</a:t>
            </a: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. Offered 8 IR sensors for distance estimation and the rotary encoders from its stepper motors helped calculate the traveling distance and rotation.</a:t>
            </a:r>
            <a:endParaRPr lang="en-GB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Maze generation:</a:t>
            </a:r>
            <a:endParaRPr lang="en-GB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Created a function to enable us reading over 400 mazes from old competitions for testing our Algorithm against well thought maze designs</a:t>
            </a:r>
            <a:endParaRPr lang="en-GB" sz="2000" b="0" strike="noStrike" spc="-1" dirty="0">
              <a:latin typeface="Arial"/>
            </a:endParaRPr>
          </a:p>
        </p:txBody>
      </p:sp>
      <p:pic>
        <p:nvPicPr>
          <p:cNvPr id="153" name="Picture 152"/>
          <p:cNvPicPr/>
          <p:nvPr/>
        </p:nvPicPr>
        <p:blipFill>
          <a:blip r:embed="rId2"/>
          <a:stretch/>
        </p:blipFill>
        <p:spPr>
          <a:xfrm>
            <a:off x="9897001" y="1238012"/>
            <a:ext cx="1238892" cy="1399680"/>
          </a:xfrm>
          <a:prstGeom prst="rect">
            <a:avLst/>
          </a:prstGeom>
          <a:ln>
            <a:noFill/>
          </a:ln>
        </p:spPr>
      </p:pic>
      <p:pic>
        <p:nvPicPr>
          <p:cNvPr id="154" name="Picture 153"/>
          <p:cNvPicPr/>
          <p:nvPr/>
        </p:nvPicPr>
        <p:blipFill>
          <a:blip r:embed="rId3"/>
          <a:stretch/>
        </p:blipFill>
        <p:spPr>
          <a:xfrm>
            <a:off x="2294999" y="4220308"/>
            <a:ext cx="2516152" cy="2516152"/>
          </a:xfrm>
          <a:prstGeom prst="rect">
            <a:avLst/>
          </a:prstGeom>
          <a:ln>
            <a:noFill/>
          </a:ln>
        </p:spPr>
      </p:pic>
      <p:pic>
        <p:nvPicPr>
          <p:cNvPr id="155" name="Picture 154"/>
          <p:cNvPicPr/>
          <p:nvPr/>
        </p:nvPicPr>
        <p:blipFill>
          <a:blip r:embed="rId4"/>
          <a:stretch/>
        </p:blipFill>
        <p:spPr>
          <a:xfrm>
            <a:off x="7380851" y="4220308"/>
            <a:ext cx="2516150" cy="252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646200" y="452880"/>
            <a:ext cx="9403920" cy="7006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200" b="0" strike="noStrike" spc="-1" dirty="0">
                <a:solidFill>
                  <a:srgbClr val="F8F8F8"/>
                </a:solidFill>
                <a:latin typeface="Century Gothic"/>
              </a:rPr>
              <a:t>The Controllers</a:t>
            </a:r>
            <a:endParaRPr lang="en-GB" sz="4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1EA0702-B71A-4FD3-ACFB-C247D7F44F0C}"/>
              </a:ext>
            </a:extLst>
          </p:cNvPr>
          <p:cNvSpPr/>
          <p:nvPr/>
        </p:nvSpPr>
        <p:spPr>
          <a:xfrm>
            <a:off x="980930" y="1364565"/>
            <a:ext cx="10171855" cy="3460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</a:pPr>
            <a:r>
              <a:rPr lang="en-GB" sz="2000" spc="-1" dirty="0">
                <a:solidFill>
                  <a:srgbClr val="FFFFFF"/>
                </a:solidFill>
                <a:latin typeface="Century Gothic"/>
              </a:rPr>
              <a:t>One for the environment and one for the robot: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000" spc="-1" dirty="0">
                <a:solidFill>
                  <a:srgbClr val="FFFFFF"/>
                </a:solidFill>
                <a:latin typeface="Century Gothic"/>
              </a:rPr>
              <a:t>The environment</a:t>
            </a:r>
          </a:p>
          <a:p>
            <a:pPr marL="457920" lvl="1">
              <a:spcBef>
                <a:spcPts val="1001"/>
              </a:spcBef>
              <a:buClr>
                <a:srgbClr val="999999"/>
              </a:buClr>
              <a:buSzPct val="80000"/>
            </a:pPr>
            <a:r>
              <a:rPr lang="en-GB" sz="2000" spc="-1" dirty="0">
                <a:solidFill>
                  <a:schemeClr val="bg1"/>
                </a:solidFill>
                <a:latin typeface="Century Gothic" panose="020B0502020202020204" pitchFamily="34" charset="0"/>
              </a:rPr>
              <a:t>Half is created using the </a:t>
            </a:r>
            <a:r>
              <a:rPr lang="en-GB" sz="2000" spc="-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Webots</a:t>
            </a:r>
            <a:r>
              <a:rPr lang="en-GB" sz="2000" spc="-1" dirty="0">
                <a:solidFill>
                  <a:schemeClr val="bg1"/>
                </a:solidFill>
                <a:latin typeface="Century Gothic" panose="020B0502020202020204" pitchFamily="34" charset="0"/>
              </a:rPr>
              <a:t> World Editor UI (adding walls, wall joints, etc.) and half by programming the controller (in C) in a number of functions of witch the most altered is </a:t>
            </a:r>
            <a:r>
              <a:rPr lang="en-GB" sz="2000" spc="-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maze_generation.c</a:t>
            </a:r>
            <a:r>
              <a:rPr lang="en-GB" sz="2000" spc="-1" dirty="0">
                <a:solidFill>
                  <a:schemeClr val="bg1"/>
                </a:solidFill>
                <a:latin typeface="Century Gothic" panose="020B0502020202020204" pitchFamily="34" charset="0"/>
              </a:rPr>
              <a:t> file containing the function for importing mazes from the maze archive.</a:t>
            </a:r>
            <a:endParaRPr lang="en-GB" sz="2000" spc="-1" dirty="0">
              <a:solidFill>
                <a:srgbClr val="FFFFFF"/>
              </a:solidFill>
              <a:latin typeface="Century Gothic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</a:rPr>
              <a:t>The Robot</a:t>
            </a:r>
          </a:p>
          <a:p>
            <a:pPr marL="457920" lvl="1">
              <a:spcBef>
                <a:spcPts val="1001"/>
              </a:spcBef>
              <a:buClr>
                <a:srgbClr val="999999"/>
              </a:buClr>
              <a:buSzPct val="80000"/>
            </a:pPr>
            <a:r>
              <a:rPr lang="en-GB" sz="2000" spc="-1" dirty="0">
                <a:solidFill>
                  <a:schemeClr val="bg1"/>
                </a:solidFill>
                <a:latin typeface="Century Gothic" panose="020B0502020202020204" pitchFamily="34" charset="0"/>
              </a:rPr>
              <a:t>The controller (in Java) is the “brains” of the Autonomous Agent and is responsible to guide the robot to the centre of the maze</a:t>
            </a:r>
          </a:p>
          <a:p>
            <a:pPr marL="720">
              <a:spcBef>
                <a:spcPts val="1001"/>
              </a:spcBef>
              <a:buClr>
                <a:srgbClr val="999999"/>
              </a:buClr>
              <a:buSzPct val="80000"/>
            </a:pPr>
            <a:endParaRPr lang="en-GB" sz="2000" spc="-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endParaRPr lang="en-GB" sz="18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DF47A-23D4-4805-B2F1-A3C3F3566D06}"/>
              </a:ext>
            </a:extLst>
          </p:cNvPr>
          <p:cNvSpPr txBox="1"/>
          <p:nvPr/>
        </p:nvSpPr>
        <p:spPr>
          <a:xfrm>
            <a:off x="980930" y="5318873"/>
            <a:ext cx="950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">
              <a:spcBef>
                <a:spcPts val="1001"/>
              </a:spcBef>
              <a:buClr>
                <a:srgbClr val="999999"/>
              </a:buClr>
              <a:buSzPct val="80000"/>
            </a:pPr>
            <a:r>
              <a:rPr lang="en-GB" sz="2400" b="1" spc="-1" dirty="0">
                <a:solidFill>
                  <a:schemeClr val="bg1"/>
                </a:solidFill>
                <a:latin typeface="Century Gothic" panose="020B0502020202020204" pitchFamily="34" charset="0"/>
              </a:rPr>
              <a:t>Odometry → Localization &amp; Mapping → Searching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200" b="0" strike="noStrike" spc="-1">
                <a:solidFill>
                  <a:srgbClr val="F8F8F8"/>
                </a:solidFill>
                <a:latin typeface="Century Gothic"/>
              </a:rPr>
              <a:t>Odometry</a:t>
            </a:r>
            <a:endParaRPr lang="en-GB" sz="42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272182-01F1-4F65-8618-F94B1FC25D14}"/>
              </a:ext>
            </a:extLst>
          </p:cNvPr>
          <p:cNvSpPr/>
          <p:nvPr/>
        </p:nvSpPr>
        <p:spPr>
          <a:xfrm>
            <a:off x="1010072" y="1544787"/>
            <a:ext cx="10171855" cy="3460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</a:pPr>
            <a:r>
              <a:rPr lang="en-GB" sz="2400" spc="-1" dirty="0">
                <a:solidFill>
                  <a:srgbClr val="FFFFFF"/>
                </a:solidFill>
                <a:latin typeface="Century Gothic"/>
              </a:rPr>
              <a:t>The use of data from motion sensors to estimate change in position over time.</a:t>
            </a:r>
          </a:p>
          <a:p>
            <a:pPr marL="72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</a:pPr>
            <a:endParaRPr lang="en-GB" sz="2400" spc="-1" dirty="0">
              <a:solidFill>
                <a:srgbClr val="FFFFFF"/>
              </a:solidFill>
              <a:latin typeface="Century Gothic"/>
            </a:endParaRPr>
          </a:p>
          <a:p>
            <a:pPr marL="343080" indent="-342360"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400" spc="-1" dirty="0">
                <a:solidFill>
                  <a:srgbClr val="FFFFFF"/>
                </a:solidFill>
                <a:latin typeface="Century Gothic"/>
              </a:rPr>
              <a:t>Use of the rotary encoders of the stepper motors to detect if the robot has reached the centre of the next cell</a:t>
            </a:r>
          </a:p>
          <a:p>
            <a:pPr marL="343080" indent="-342360"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endParaRPr lang="en-GB" sz="2400" spc="-1" dirty="0">
              <a:solidFill>
                <a:srgbClr val="FFFFFF"/>
              </a:solidFill>
              <a:latin typeface="Century Gothic"/>
            </a:endParaRPr>
          </a:p>
          <a:p>
            <a:pPr marL="343080" indent="-342360"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r>
              <a:rPr lang="en-GB" sz="2400" spc="-1" dirty="0">
                <a:solidFill>
                  <a:srgbClr val="FFFFFF"/>
                </a:solidFill>
                <a:latin typeface="Century Gothic"/>
              </a:rPr>
              <a:t>Errors are corrected using the IR distance sensors’ input by quantising the robot’s steps </a:t>
            </a:r>
          </a:p>
          <a:p>
            <a:pPr marL="72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</a:pPr>
            <a:endParaRPr lang="en-GB" sz="2400" spc="-1" dirty="0">
              <a:solidFill>
                <a:srgbClr val="FFFFFF"/>
              </a:solidFill>
              <a:latin typeface="Century Gothic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endParaRPr lang="en-GB" sz="2000" spc="-1" dirty="0">
              <a:solidFill>
                <a:srgbClr val="FFFFFF"/>
              </a:solidFill>
              <a:latin typeface="Century Gothic"/>
            </a:endParaRPr>
          </a:p>
          <a:p>
            <a:pPr marL="720">
              <a:spcBef>
                <a:spcPts val="1001"/>
              </a:spcBef>
              <a:buClr>
                <a:srgbClr val="999999"/>
              </a:buClr>
              <a:buSzPct val="80000"/>
            </a:pPr>
            <a:endParaRPr lang="en-GB" sz="2000" spc="-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endParaRPr lang="en-GB" sz="18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999999"/>
              </a:buClr>
              <a:buSzPct val="80000"/>
              <a:buFont typeface="Wingdings 3" charset="2"/>
              <a:buChar char=""/>
            </a:pPr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200" b="0" strike="noStrike" spc="-1">
                <a:solidFill>
                  <a:srgbClr val="F8F8F8"/>
                </a:solidFill>
                <a:latin typeface="Century Gothic"/>
              </a:rPr>
              <a:t>Localization &amp; Mapping</a:t>
            </a:r>
            <a:endParaRPr lang="en-GB" sz="42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3"/>
          <p:cNvSpPr/>
          <p:nvPr/>
        </p:nvSpPr>
        <p:spPr>
          <a:xfrm>
            <a:off x="646200" y="1673252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Since the robot now can detect if it has travelled to the next cell: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It can calculate the relative orientation by monitoring its rotation from the input of the rotary encoders given its known direction at the starting cell.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Finally, we can now estimate the location of the robot in the maze since we know how many step it has travelled and the direction at each step.</a:t>
            </a: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46200" y="452880"/>
            <a:ext cx="940392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200" b="0" strike="noStrike" spc="-1" dirty="0">
                <a:solidFill>
                  <a:srgbClr val="F8F8F8"/>
                </a:solidFill>
                <a:latin typeface="Century Gothic"/>
              </a:rPr>
              <a:t>Flood Fill Algorithm</a:t>
            </a:r>
            <a:endParaRPr lang="en-GB" sz="4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spc="-1" dirty="0">
                <a:solidFill>
                  <a:srgbClr val="FFFFFF"/>
                </a:solidFill>
                <a:latin typeface="Century Gothic"/>
                <a:ea typeface="Noto Sans CJK SC"/>
              </a:rPr>
              <a:t>     </a:t>
            </a: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A variation of the Bellman-Ford Algorithm: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911700" y="1619391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08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45000"/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Our goal, the centre of the maze has a weight of zero and the distance between two cells equals one (no diagonals):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813000" y="1620194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08000">
              <a:spcBef>
                <a:spcPts val="1417"/>
              </a:spcBef>
              <a:buClr>
                <a:srgbClr val="FFFFFF"/>
              </a:buClr>
              <a:buSzPct val="45000"/>
            </a:pPr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Walls block the path, so:</a:t>
            </a:r>
            <a:endParaRPr lang="en-GB" sz="2000" b="0" strike="noStrike" spc="-1" dirty="0">
              <a:latin typeface="Arial"/>
            </a:endParaRPr>
          </a:p>
        </p:txBody>
      </p:sp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1458720" y="2952360"/>
            <a:ext cx="3313440" cy="3452760"/>
          </a:xfrm>
          <a:prstGeom prst="rect">
            <a:avLst/>
          </a:prstGeom>
          <a:ln>
            <a:noFill/>
          </a:ln>
        </p:spPr>
      </p:pic>
      <p:pic>
        <p:nvPicPr>
          <p:cNvPr id="169" name="Picture 168"/>
          <p:cNvPicPr/>
          <p:nvPr/>
        </p:nvPicPr>
        <p:blipFill>
          <a:blip r:embed="rId3"/>
          <a:stretch/>
        </p:blipFill>
        <p:spPr>
          <a:xfrm>
            <a:off x="6813000" y="2952360"/>
            <a:ext cx="3313440" cy="344575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200" b="0" strike="noStrike" spc="-1">
                <a:solidFill>
                  <a:srgbClr val="F8F8F8"/>
                </a:solidFill>
                <a:latin typeface="Century Gothic"/>
              </a:rPr>
              <a:t>Results</a:t>
            </a:r>
            <a:endParaRPr lang="en-GB" sz="4200" b="0" strike="noStrike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TextShape 3"/>
          <p:cNvSpPr txBox="1"/>
          <p:nvPr/>
        </p:nvSpPr>
        <p:spPr>
          <a:xfrm>
            <a:off x="1103400" y="1152720"/>
            <a:ext cx="9403920" cy="115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2000" b="0" strike="noStrike" spc="-1" dirty="0">
                <a:solidFill>
                  <a:srgbClr val="FFFFFF"/>
                </a:solidFill>
                <a:latin typeface="Century Gothic"/>
                <a:ea typeface="Noto Sans CJK SC"/>
              </a:rPr>
              <a:t>Combining our efforts, we can use the robots position and the weights of the path to stir the robot towards the centre of the maze.</a:t>
            </a:r>
            <a:endParaRPr lang="en-GB" sz="20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80535-B6D4-4CC7-ABEE-4AF85AEFA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4914" y="2332523"/>
            <a:ext cx="4063246" cy="4072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A94F3-4ACE-44C9-8B3C-453FD97FD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19" y="2304720"/>
            <a:ext cx="3808901" cy="411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352</TotalTime>
  <Words>500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Century Gothic</vt:lpstr>
      <vt:lpstr>Symbol</vt:lpstr>
      <vt:lpstr>Wingdings</vt:lpstr>
      <vt:lpstr>Wingdings 3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Micromouse in Webots</dc:title>
  <dc:subject/>
  <dc:creator>Manos Stefanakis</dc:creator>
  <cp:keywords>COMP 513</cp:keywords>
  <dc:description/>
  <cp:lastModifiedBy>Windows User</cp:lastModifiedBy>
  <cp:revision>17</cp:revision>
  <dcterms:created xsi:type="dcterms:W3CDTF">2020-02-24T13:16:11Z</dcterms:created>
  <dcterms:modified xsi:type="dcterms:W3CDTF">2020-02-27T09:41:05Z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